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Blad2!$C$2</c:f>
              <c:strCache>
                <c:ptCount val="1"/>
                <c:pt idx="0">
                  <c:v>% indicator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Blad2!$B$3:$B$20</c:f>
              <c:strCache>
                <c:ptCount val="18"/>
                <c:pt idx="0">
                  <c:v>BSGO (Kon. Ast.)</c:v>
                </c:pt>
                <c:pt idx="1">
                  <c:v>BSGO (Ger)</c:v>
                </c:pt>
                <c:pt idx="2">
                  <c:v>KSGO (Ger)</c:v>
                </c:pt>
                <c:pt idx="3">
                  <c:v>KSGO (VGB)</c:v>
                </c:pt>
                <c:pt idx="4">
                  <c:v>KSGO (Flor)</c:v>
                </c:pt>
                <c:pt idx="5">
                  <c:v>KSGO (Mar)</c:v>
                </c:pt>
                <c:pt idx="6">
                  <c:v>Serafijn</c:v>
                </c:pt>
                <c:pt idx="7">
                  <c:v>Glorieux  (SPN)</c:v>
                </c:pt>
                <c:pt idx="8">
                  <c:v>Glorieux (Lor)</c:v>
                </c:pt>
                <c:pt idx="9">
                  <c:v>SMK</c:v>
                </c:pt>
                <c:pt idx="10">
                  <c:v>SML 1</c:v>
                </c:pt>
                <c:pt idx="11">
                  <c:v>SML 2</c:v>
                </c:pt>
                <c:pt idx="12">
                  <c:v>College (CdG)</c:v>
                </c:pt>
                <c:pt idx="13">
                  <c:v>College (Aat)</c:v>
                </c:pt>
                <c:pt idx="14">
                  <c:v>College 1</c:v>
                </c:pt>
                <c:pt idx="15">
                  <c:v>College 2 (CdG)</c:v>
                </c:pt>
                <c:pt idx="16">
                  <c:v>College 2 (Zon)</c:v>
                </c:pt>
                <c:pt idx="17">
                  <c:v>Gemiddeld</c:v>
                </c:pt>
              </c:strCache>
            </c:strRef>
          </c:cat>
          <c:val>
            <c:numRef>
              <c:f>Blad2!$C$3:$C$20</c:f>
              <c:numCache>
                <c:formatCode>General</c:formatCode>
                <c:ptCount val="18"/>
                <c:pt idx="0">
                  <c:v>78.150000000000006</c:v>
                </c:pt>
                <c:pt idx="1">
                  <c:v>53.09</c:v>
                </c:pt>
                <c:pt idx="2">
                  <c:v>50</c:v>
                </c:pt>
                <c:pt idx="3">
                  <c:v>89.16</c:v>
                </c:pt>
                <c:pt idx="4">
                  <c:v>54.72</c:v>
                </c:pt>
                <c:pt idx="5">
                  <c:v>83.33</c:v>
                </c:pt>
                <c:pt idx="6">
                  <c:v>45</c:v>
                </c:pt>
                <c:pt idx="7">
                  <c:v>77.150000000000006</c:v>
                </c:pt>
                <c:pt idx="8">
                  <c:v>24.04</c:v>
                </c:pt>
                <c:pt idx="9">
                  <c:v>43.35</c:v>
                </c:pt>
                <c:pt idx="10">
                  <c:v>35.450000000000003</c:v>
                </c:pt>
                <c:pt idx="11">
                  <c:v>40.35</c:v>
                </c:pt>
                <c:pt idx="12">
                  <c:v>46.77</c:v>
                </c:pt>
                <c:pt idx="13">
                  <c:v>35.94</c:v>
                </c:pt>
                <c:pt idx="14">
                  <c:v>50.17</c:v>
                </c:pt>
                <c:pt idx="15">
                  <c:v>50.28</c:v>
                </c:pt>
                <c:pt idx="16">
                  <c:v>17.329999999999998</c:v>
                </c:pt>
                <c:pt idx="17">
                  <c:v>52.3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383368"/>
        <c:axId val="221383760"/>
      </c:barChart>
      <c:catAx>
        <c:axId val="221383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1383760"/>
        <c:crosses val="autoZero"/>
        <c:auto val="1"/>
        <c:lblAlgn val="ctr"/>
        <c:lblOffset val="100"/>
        <c:noMultiLvlLbl val="0"/>
      </c:catAx>
      <c:valAx>
        <c:axId val="22138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383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dirty="0">
                <a:solidFill>
                  <a:schemeClr val="tx1"/>
                </a:solidFill>
              </a:rPr>
              <a:t>% indicator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% indicator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3300"/>
              </a:solidFill>
              <a:ln>
                <a:noFill/>
              </a:ln>
              <a:effectLst/>
            </c:spPr>
          </c:dPt>
          <c:cat>
            <c:strRef>
              <c:f>Blad1!$A$2:$A$19</c:f>
              <c:strCache>
                <c:ptCount val="18"/>
                <c:pt idx="0">
                  <c:v>BSGO (Kon. Ast.)</c:v>
                </c:pt>
                <c:pt idx="1">
                  <c:v>BSGO (Ger)</c:v>
                </c:pt>
                <c:pt idx="2">
                  <c:v>KSGO (Ger)</c:v>
                </c:pt>
                <c:pt idx="3">
                  <c:v>KSGO (VGB)</c:v>
                </c:pt>
                <c:pt idx="4">
                  <c:v>KSGO (Flor)</c:v>
                </c:pt>
                <c:pt idx="5">
                  <c:v>KSGO (Mar)</c:v>
                </c:pt>
                <c:pt idx="6">
                  <c:v>Serafijn</c:v>
                </c:pt>
                <c:pt idx="7">
                  <c:v>Glorieux  (SPN)</c:v>
                </c:pt>
                <c:pt idx="8">
                  <c:v>Glorieux (Lor)</c:v>
                </c:pt>
                <c:pt idx="9">
                  <c:v>SMK</c:v>
                </c:pt>
                <c:pt idx="10">
                  <c:v>SML 1</c:v>
                </c:pt>
                <c:pt idx="11">
                  <c:v>SML 2</c:v>
                </c:pt>
                <c:pt idx="12">
                  <c:v>College (CdG)</c:v>
                </c:pt>
                <c:pt idx="13">
                  <c:v>College (Aat)</c:v>
                </c:pt>
                <c:pt idx="14">
                  <c:v>College 1</c:v>
                </c:pt>
                <c:pt idx="15">
                  <c:v>College 2 (CdG)</c:v>
                </c:pt>
                <c:pt idx="16">
                  <c:v>College 2 (Zon)</c:v>
                </c:pt>
                <c:pt idx="17">
                  <c:v>GEM</c:v>
                </c:pt>
              </c:strCache>
            </c:strRef>
          </c:cat>
          <c:val>
            <c:numRef>
              <c:f>Blad1!$B$2:$B$19</c:f>
              <c:numCache>
                <c:formatCode>0%</c:formatCode>
                <c:ptCount val="18"/>
                <c:pt idx="0">
                  <c:v>0.74</c:v>
                </c:pt>
                <c:pt idx="1">
                  <c:v>0.49</c:v>
                </c:pt>
                <c:pt idx="2">
                  <c:v>0.33</c:v>
                </c:pt>
                <c:pt idx="3">
                  <c:v>0.85</c:v>
                </c:pt>
                <c:pt idx="4">
                  <c:v>0.67</c:v>
                </c:pt>
                <c:pt idx="5">
                  <c:v>0.86</c:v>
                </c:pt>
                <c:pt idx="6">
                  <c:v>0.3</c:v>
                </c:pt>
                <c:pt idx="7">
                  <c:v>0.78</c:v>
                </c:pt>
                <c:pt idx="8">
                  <c:v>0.32</c:v>
                </c:pt>
                <c:pt idx="9">
                  <c:v>0.45</c:v>
                </c:pt>
                <c:pt idx="10">
                  <c:v>0.36</c:v>
                </c:pt>
                <c:pt idx="11">
                  <c:v>0.46</c:v>
                </c:pt>
                <c:pt idx="12">
                  <c:v>0.57999999999999996</c:v>
                </c:pt>
                <c:pt idx="13">
                  <c:v>0.39</c:v>
                </c:pt>
                <c:pt idx="14">
                  <c:v>0.57999999999999996</c:v>
                </c:pt>
                <c:pt idx="15">
                  <c:v>0.53</c:v>
                </c:pt>
                <c:pt idx="16">
                  <c:v>0.17</c:v>
                </c:pt>
                <c:pt idx="17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149616"/>
        <c:axId val="221149224"/>
      </c:barChart>
      <c:catAx>
        <c:axId val="22114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1149224"/>
        <c:crosses val="autoZero"/>
        <c:auto val="1"/>
        <c:lblAlgn val="ctr"/>
        <c:lblOffset val="100"/>
        <c:noMultiLvlLbl val="0"/>
      </c:catAx>
      <c:valAx>
        <c:axId val="221149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114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25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315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018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76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03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691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17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385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792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0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399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5356-9D76-4675-B915-C8CC84B1A497}" type="datetimeFigureOut">
              <a:rPr lang="nl-BE" smtClean="0"/>
              <a:t>22/05/2017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4396-B684-41B2-92C0-5F94B1A935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979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08959"/>
            <a:ext cx="9144000" cy="1863306"/>
          </a:xfrm>
        </p:spPr>
        <p:txBody>
          <a:bodyPr>
            <a:normAutofit/>
          </a:bodyPr>
          <a:lstStyle/>
          <a:p>
            <a:r>
              <a:rPr lang="nl-BE" sz="3200" dirty="0" smtClean="0"/>
              <a:t>Algemene Vergadering</a:t>
            </a:r>
            <a:br>
              <a:rPr lang="nl-BE" sz="3200" dirty="0" smtClean="0"/>
            </a:br>
            <a:r>
              <a:rPr lang="nl-BE" sz="3200" dirty="0" smtClean="0"/>
              <a:t>LOP Ronse Basis</a:t>
            </a:r>
            <a:br>
              <a:rPr lang="nl-BE" sz="3200" dirty="0" smtClean="0"/>
            </a:br>
            <a:r>
              <a:rPr lang="nl-BE" sz="3200" dirty="0" smtClean="0"/>
              <a:t>22 mei 2017</a:t>
            </a:r>
            <a:endParaRPr lang="nl-BE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nl-BE" dirty="0" smtClean="0"/>
              <a:t>LOP-Voorzitter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l-BE" dirty="0" smtClean="0"/>
              <a:t>Ouderparticipatie </a:t>
            </a:r>
            <a:r>
              <a:rPr lang="nl-BE" smtClean="0"/>
              <a:t>(Leerpunt)</a:t>
            </a:r>
            <a:endParaRPr lang="nl-BE" dirty="0"/>
          </a:p>
          <a:p>
            <a:pPr marL="457200" indent="-457200" algn="l">
              <a:buFont typeface="+mj-lt"/>
              <a:buAutoNum type="arabicPeriod"/>
            </a:pPr>
            <a:r>
              <a:rPr lang="nl-BE" dirty="0" smtClean="0"/>
              <a:t>Kleuterparticipatie: Open </a:t>
            </a:r>
            <a:r>
              <a:rPr lang="nl-BE" dirty="0" err="1" smtClean="0"/>
              <a:t>Klasdag</a:t>
            </a:r>
            <a:endParaRPr lang="nl-BE" dirty="0" smtClean="0"/>
          </a:p>
          <a:p>
            <a:pPr marL="457200" lvl="0" indent="-457200" algn="l">
              <a:buFont typeface="+mj-lt"/>
              <a:buAutoNum type="arabicPeriod"/>
            </a:pPr>
            <a:r>
              <a:rPr lang="nl-BE" dirty="0" smtClean="0"/>
              <a:t>Inschrijvingsbeleid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l-BE" dirty="0" smtClean="0"/>
              <a:t>Sociale mix</a:t>
            </a:r>
            <a:endParaRPr lang="nl-BE" dirty="0"/>
          </a:p>
          <a:p>
            <a:pPr marL="457200" lvl="0" indent="-457200" algn="l">
              <a:buFont typeface="+mj-lt"/>
              <a:buAutoNum type="arabicPeriod"/>
            </a:pPr>
            <a:r>
              <a:rPr lang="nl-BE" dirty="0" smtClean="0"/>
              <a:t>Varia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3766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Kleuterparticipatie: Open </a:t>
            </a:r>
            <a:r>
              <a:rPr lang="nl-BE" dirty="0" err="1" smtClean="0"/>
              <a:t>Klasdag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Doelstelling: ouders vroeger/beter betrekken bij </a:t>
            </a:r>
            <a:r>
              <a:rPr lang="nl-BE" dirty="0" smtClean="0"/>
              <a:t>kleuteronderwijs (</a:t>
            </a:r>
            <a:r>
              <a:rPr lang="nl-BE" dirty="0" err="1" smtClean="0"/>
              <a:t>cfr</a:t>
            </a:r>
            <a:r>
              <a:rPr lang="nl-BE" dirty="0" smtClean="0"/>
              <a:t>. </a:t>
            </a:r>
            <a:r>
              <a:rPr lang="nl-BE" dirty="0"/>
              <a:t>v</a:t>
            </a:r>
            <a:r>
              <a:rPr lang="nl-BE" dirty="0" smtClean="0"/>
              <a:t>oorschoolse pijler kleuterparticipatie)</a:t>
            </a:r>
            <a:endParaRPr lang="nl-BE" dirty="0" smtClean="0"/>
          </a:p>
          <a:p>
            <a:r>
              <a:rPr lang="nl-BE" dirty="0" smtClean="0"/>
              <a:t>Voor ouders van instappende peuters</a:t>
            </a:r>
          </a:p>
          <a:p>
            <a:r>
              <a:rPr lang="nl-BE" dirty="0" smtClean="0"/>
              <a:t>Uitnodiging via mailing aanmeldingsprocedure</a:t>
            </a:r>
          </a:p>
          <a:p>
            <a:r>
              <a:rPr lang="nl-BE" dirty="0" smtClean="0"/>
              <a:t>Concept:</a:t>
            </a:r>
          </a:p>
          <a:p>
            <a:pPr lvl="1"/>
            <a:r>
              <a:rPr lang="nl-BE" dirty="0" smtClean="0"/>
              <a:t>2 schoolbezoeken op een voormiddag</a:t>
            </a:r>
          </a:p>
          <a:p>
            <a:pPr lvl="1"/>
            <a:r>
              <a:rPr lang="nl-BE" dirty="0" smtClean="0"/>
              <a:t>beurs tijdens de middag met onderwijsondersteunende organisaties (CLB, Onderwijsopbouwwerk, Huis van het Kind, OCMW, LOP, politie, LOGO)</a:t>
            </a:r>
          </a:p>
          <a:p>
            <a:r>
              <a:rPr lang="nl-BE" dirty="0" smtClean="0"/>
              <a:t>Voorstel van datum: woensdag 17 januari 2018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921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Inschrijvingsbeleid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Capaciteitsverhoging </a:t>
            </a:r>
            <a:endParaRPr lang="nl-BE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h</a:t>
            </a:r>
            <a:r>
              <a:rPr lang="nl-BE" sz="2000" dirty="0" smtClean="0"/>
              <a:t>uidige vraag </a:t>
            </a:r>
            <a:r>
              <a:rPr lang="nl-BE" sz="2000" dirty="0" smtClean="0"/>
              <a:t>basisschool </a:t>
            </a:r>
            <a:r>
              <a:rPr lang="nl-BE" sz="2000" dirty="0" smtClean="0"/>
              <a:t>GO! </a:t>
            </a:r>
            <a:r>
              <a:rPr lang="nl-BE" sz="2000" dirty="0" smtClean="0"/>
              <a:t>Decroly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a</a:t>
            </a:r>
            <a:r>
              <a:rPr lang="nl-BE" sz="2000" dirty="0" smtClean="0"/>
              <a:t>fspraak broers/zussen en verhuizen: melden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nl-BE" sz="2000" dirty="0"/>
          </a:p>
          <a:p>
            <a:r>
              <a:rPr lang="nl-BE" dirty="0" smtClean="0"/>
              <a:t>Apart aanmelden broers/zussen en kinderen van personeelsleden</a:t>
            </a:r>
            <a:r>
              <a:rPr lang="nl-BE" dirty="0" smtClean="0"/>
              <a:t>?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Vrije </a:t>
            </a:r>
            <a:r>
              <a:rPr lang="nl-BE" dirty="0" smtClean="0"/>
              <a:t>plaatsen berekenen gebeurt door van de capaciteit af te trekken: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v</a:t>
            </a:r>
            <a:r>
              <a:rPr lang="nl-BE" sz="2000" dirty="0" smtClean="0"/>
              <a:t>erwachte aantallen op basis van doorstromen en schoolveranderingen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n</a:t>
            </a:r>
            <a:r>
              <a:rPr lang="nl-BE" sz="2000" dirty="0" smtClean="0"/>
              <a:t>ieuw ingeschreven leerlingen</a:t>
            </a:r>
            <a:endParaRPr lang="nl-BE" sz="2000" dirty="0" smtClean="0"/>
          </a:p>
          <a:p>
            <a:pPr marL="457200" lvl="1" indent="0">
              <a:buNone/>
            </a:pP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1081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Inschrijvingsbeleid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Schoolveranderingen kunnen ook tijdens aanmeldingsperiode, mits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er is nog op het moment van de vraag tot inschrijving nog plaats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melden aan het LOP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resultaat van de aanmeldingen respecteren, ook als er overtal zou zijn</a:t>
            </a:r>
          </a:p>
          <a:p>
            <a:r>
              <a:rPr lang="nl-BE" dirty="0"/>
              <a:t>Wachtlijst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volgorde wordt bepaald door voorrangscriteria in de juiste volgorde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5</a:t>
            </a:r>
            <a:r>
              <a:rPr lang="nl-BE" sz="2000" baseline="30000" dirty="0"/>
              <a:t>de</a:t>
            </a:r>
            <a:r>
              <a:rPr lang="nl-BE" sz="2000" dirty="0"/>
              <a:t> schooldag van oktober (of langer mits afspraak)</a:t>
            </a:r>
          </a:p>
          <a:p>
            <a:r>
              <a:rPr lang="nl-BE" dirty="0"/>
              <a:t>Campusscholen: gewone doorstroming, aanmelden en/of inschrijven niet nodig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Verticaal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2000" dirty="0"/>
              <a:t>Horizontaal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2766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Sociale mix (1): </a:t>
            </a:r>
            <a:br>
              <a:rPr lang="nl-BE" dirty="0" smtClean="0"/>
            </a:br>
            <a:r>
              <a:rPr lang="nl-BE" sz="3100" dirty="0" smtClean="0"/>
              <a:t>vergelijking % relatieve aanwezigheid indicatorleerlingen</a:t>
            </a:r>
            <a:endParaRPr lang="nl-BE" sz="31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RA 2012</a:t>
            </a:r>
            <a:endParaRPr lang="nl-BE" dirty="0"/>
          </a:p>
        </p:txBody>
      </p:sp>
      <p:graphicFrame>
        <p:nvGraphicFramePr>
          <p:cNvPr id="7" name="Tijdelijke aanduiding voor inhoud 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 smtClean="0"/>
              <a:t>RA 2016</a:t>
            </a:r>
            <a:endParaRPr lang="nl-BE" dirty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98645405"/>
              </p:ext>
            </p:extLst>
          </p:nvPr>
        </p:nvGraphicFramePr>
        <p:xfrm>
          <a:off x="6172200" y="2505075"/>
          <a:ext cx="5183188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54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Sociale mix (2): histogram</a:t>
            </a:r>
            <a:endParaRPr lang="nl-BE" dirty="0"/>
          </a:p>
        </p:txBody>
      </p:sp>
      <p:pic>
        <p:nvPicPr>
          <p:cNvPr id="4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968" y="1751162"/>
            <a:ext cx="8413382" cy="4235142"/>
          </a:xfrm>
        </p:spPr>
      </p:pic>
    </p:spTree>
    <p:extLst>
      <p:ext uri="{BB962C8B-B14F-4D97-AF65-F5344CB8AC3E}">
        <p14:creationId xmlns:p14="http://schemas.microsoft.com/office/powerpoint/2010/main" val="41615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Sociale mix (3)</a:t>
            </a:r>
            <a:endParaRPr lang="nl-BE" dirty="0"/>
          </a:p>
        </p:txBody>
      </p:sp>
      <p:pic>
        <p:nvPicPr>
          <p:cNvPr id="4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15" y="1825625"/>
            <a:ext cx="7545313" cy="4467054"/>
          </a:xfrm>
        </p:spPr>
      </p:pic>
    </p:spTree>
    <p:extLst>
      <p:ext uri="{BB962C8B-B14F-4D97-AF65-F5344CB8AC3E}">
        <p14:creationId xmlns:p14="http://schemas.microsoft.com/office/powerpoint/2010/main" val="33567067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219</Words>
  <Application>Microsoft Office PowerPoint</Application>
  <PresentationFormat>Breedbeeld</PresentationFormat>
  <Paragraphs>43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Kantoorthema</vt:lpstr>
      <vt:lpstr>Algemene Vergadering LOP Ronse Basis 22 mei 2017</vt:lpstr>
      <vt:lpstr>Kleuterparticipatie: Open Klasdag</vt:lpstr>
      <vt:lpstr>Inschrijvingsbeleid</vt:lpstr>
      <vt:lpstr>Inschrijvingsbeleid</vt:lpstr>
      <vt:lpstr>Sociale mix (1):  vergelijking % relatieve aanwezigheid indicatorleerlingen</vt:lpstr>
      <vt:lpstr>Sociale mix (2): histogram</vt:lpstr>
      <vt:lpstr>Sociale mix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 LOP Ronse Basis 22 mei 2017</dc:title>
  <dc:creator>Top, Luc</dc:creator>
  <cp:lastModifiedBy>Top, Luc</cp:lastModifiedBy>
  <cp:revision>11</cp:revision>
  <dcterms:created xsi:type="dcterms:W3CDTF">2017-05-19T06:16:40Z</dcterms:created>
  <dcterms:modified xsi:type="dcterms:W3CDTF">2017-05-22T07:41:32Z</dcterms:modified>
</cp:coreProperties>
</file>